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70" r:id="rId7"/>
    <p:sldId id="261" r:id="rId8"/>
    <p:sldId id="262" r:id="rId9"/>
    <p:sldId id="263" r:id="rId10"/>
    <p:sldId id="268" r:id="rId11"/>
    <p:sldId id="271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147"/>
  </p:normalViewPr>
  <p:slideViewPr>
    <p:cSldViewPr snapToGrid="0">
      <p:cViewPr varScale="1">
        <p:scale>
          <a:sx n="60" d="100"/>
          <a:sy n="60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44CFA-B307-4EBC-82E0-2C64AFF80EC1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EDF1-B021-4996-B6C9-9AD5D7AD5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2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1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9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89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887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97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21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87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3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91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0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9A7CF-4CA6-4ACA-A70B-B8EDD3E93D0D}" type="datetimeFigureOut">
              <a:rPr lang="zh-CN" altLang="en-US" smtClean="0"/>
              <a:t>17/11/29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211E0-355C-4709-AE62-DFF0C2035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08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jpe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A_矩形 12"/>
          <p:cNvSpPr/>
          <p:nvPr>
            <p:custDataLst>
              <p:tags r:id="rId2"/>
            </p:custDataLst>
          </p:nvPr>
        </p:nvSpPr>
        <p:spPr>
          <a:xfrm>
            <a:off x="3370811" y="1911663"/>
            <a:ext cx="59554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Recognition</a:t>
            </a:r>
            <a:endParaRPr lang="zh-CN" altLang="en-US" sz="5400" dirty="0"/>
          </a:p>
        </p:txBody>
      </p:sp>
      <p:sp>
        <p:nvSpPr>
          <p:cNvPr id="14" name="PA_矩形 13"/>
          <p:cNvSpPr/>
          <p:nvPr>
            <p:custDataLst>
              <p:tags r:id="rId3"/>
            </p:custDataLst>
          </p:nvPr>
        </p:nvSpPr>
        <p:spPr>
          <a:xfrm>
            <a:off x="3554760" y="2946430"/>
            <a:ext cx="508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Shijie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Song, Ding Liang, Lu Zhang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69" y="790565"/>
            <a:ext cx="1009661" cy="10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r="49835"/>
          <a:stretch/>
        </p:blipFill>
        <p:spPr>
          <a:xfrm>
            <a:off x="884274" y="1176432"/>
            <a:ext cx="3247049" cy="419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 r="4919"/>
          <a:stretch/>
        </p:blipFill>
        <p:spPr>
          <a:xfrm>
            <a:off x="7963249" y="941194"/>
            <a:ext cx="3552004" cy="44277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086400" y="5604163"/>
            <a:ext cx="2977930" cy="690563"/>
          </a:xfrm>
          <a:prstGeom prst="rect">
            <a:avLst/>
          </a:prstGeom>
          <a:solidFill>
            <a:srgbClr val="404040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r>
              <a:rPr lang="en-US" altLang="zh-CN" dirty="0" smtClean="0">
                <a:solidFill>
                  <a:srgbClr val="FFFFFF"/>
                </a:solidFill>
              </a:rPr>
              <a:t>Accuracy-number of Features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8127670" y="5604162"/>
            <a:ext cx="3218462" cy="690563"/>
          </a:xfrm>
          <a:prstGeom prst="rect">
            <a:avLst/>
          </a:prstGeom>
          <a:solidFill>
            <a:srgbClr val="404040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/>
            <a:r>
              <a:rPr lang="en-US" altLang="zh-CN" dirty="0" smtClean="0">
                <a:solidFill>
                  <a:srgbClr val="FFFFFF"/>
                </a:solidFill>
              </a:rPr>
              <a:t>Accuracy according to features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2" r="52088"/>
          <a:stretch/>
        </p:blipFill>
        <p:spPr>
          <a:xfrm>
            <a:off x="5590358" y="0"/>
            <a:ext cx="678873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4" r="47670"/>
          <a:stretch/>
        </p:blipFill>
        <p:spPr>
          <a:xfrm>
            <a:off x="6351149" y="0"/>
            <a:ext cx="297873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8" t="1313" r="59361" b="-1313"/>
          <a:stretch/>
        </p:blipFill>
        <p:spPr>
          <a:xfrm>
            <a:off x="5217976" y="0"/>
            <a:ext cx="284018" cy="69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3" b="6857"/>
          <a:stretch/>
        </p:blipFill>
        <p:spPr>
          <a:xfrm>
            <a:off x="0" y="2924944"/>
            <a:ext cx="12192000" cy="33843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17922" y="1140663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CNN Algorithm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3958" y="1980129"/>
            <a:ext cx="10524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CNNs use a variation of multilayer </a:t>
            </a:r>
            <a:r>
              <a:rPr lang="en-US" altLang="zh-CN" sz="1600" dirty="0" err="1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perceptrons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designed to require minimal </a:t>
            </a:r>
            <a:r>
              <a:rPr lang="en-US" altLang="zh-CN" sz="1600" dirty="0" smtClean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preprocessing. </a:t>
            </a:r>
          </a:p>
          <a:p>
            <a:pPr algn="ctr"/>
            <a:r>
              <a:rPr lang="en-US" altLang="zh-CN" sz="1600" dirty="0" smtClean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 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their shared-weights </a:t>
            </a:r>
            <a:r>
              <a:rPr lang="en-US" altLang="zh-CN" sz="1600" dirty="0" smtClean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architecture.</a:t>
            </a:r>
            <a:r>
              <a:rPr lang="en-US" altLang="zh-CN" sz="1600" dirty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zh-CN" altLang="en-US" sz="16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1994" y="3052581"/>
            <a:ext cx="9826715" cy="30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538177"/>
            <a:ext cx="12192000" cy="4933508"/>
            <a:chOff x="0" y="1410586"/>
            <a:chExt cx="12192000" cy="4933508"/>
          </a:xfrm>
        </p:grpSpPr>
        <p:sp>
          <p:nvSpPr>
            <p:cNvPr id="2" name="矩形 1"/>
            <p:cNvSpPr/>
            <p:nvPr/>
          </p:nvSpPr>
          <p:spPr>
            <a:xfrm>
              <a:off x="0" y="1410586"/>
              <a:ext cx="12192000" cy="493350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9023" t="6312" r="50833" b="4127"/>
            <a:stretch/>
          </p:blipFill>
          <p:spPr>
            <a:xfrm>
              <a:off x="886987" y="1557404"/>
              <a:ext cx="4513414" cy="4554810"/>
            </a:xfrm>
            <a:prstGeom prst="rect">
              <a:avLst/>
            </a:prstGeom>
          </p:spPr>
        </p:pic>
        <p:pic>
          <p:nvPicPr>
            <p:cNvPr id="6" name="Picture 3"/>
            <p:cNvPicPr>
              <a:picLocks noChangeAspect="1"/>
            </p:cNvPicPr>
            <p:nvPr/>
          </p:nvPicPr>
          <p:blipFill rotWithShape="1">
            <a:blip r:embed="rId3"/>
            <a:srcRect l="50337" t="6312" r="8382" b="4127"/>
            <a:stretch/>
          </p:blipFill>
          <p:spPr>
            <a:xfrm>
              <a:off x="6648893" y="1557404"/>
              <a:ext cx="4641255" cy="4554810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2552808" y="505950"/>
            <a:ext cx="6357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Accuracy-Learning Rate in CNN and the Accuracy-Batch in CNN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146837" y="263235"/>
            <a:ext cx="0" cy="83610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1516212"/>
            <a:ext cx="12192000" cy="446449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50264" y="3198566"/>
            <a:ext cx="2324917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24">
              <a:lnSpc>
                <a:spcPct val="130000"/>
              </a:lnSpc>
            </a:pPr>
            <a:r>
              <a:rPr lang="en-US" altLang="zh-CN" sz="1333" dirty="0">
                <a:latin typeface="Century Gothic"/>
                <a:ea typeface="微软雅黑"/>
              </a:rPr>
              <a:t>CNN performs better than other two algorithms.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806174" y="2856145"/>
            <a:ext cx="652744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199" b="1" dirty="0"/>
              <a:t>1</a:t>
            </a:r>
            <a:endParaRPr lang="zh-CN" altLang="en-US" sz="7199" b="1" dirty="0"/>
          </a:p>
        </p:txBody>
      </p:sp>
      <p:sp>
        <p:nvSpPr>
          <p:cNvPr id="22" name="矩形 21"/>
          <p:cNvSpPr/>
          <p:nvPr/>
        </p:nvSpPr>
        <p:spPr>
          <a:xfrm>
            <a:off x="8873546" y="3079043"/>
            <a:ext cx="2467540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24">
              <a:lnSpc>
                <a:spcPct val="130000"/>
              </a:lnSpc>
            </a:pPr>
            <a:r>
              <a:rPr lang="en-US" altLang="zh-CN" sz="1333" dirty="0">
                <a:latin typeface="Century Gothic"/>
                <a:ea typeface="微软雅黑"/>
              </a:rPr>
              <a:t>it is possible for us to extract features that we have never noticed before.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073630" y="2851269"/>
            <a:ext cx="652744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199" b="1" dirty="0"/>
              <a:t>2</a:t>
            </a:r>
            <a:endParaRPr lang="zh-CN" altLang="en-US" sz="7199" b="1" dirty="0"/>
          </a:p>
        </p:txBody>
      </p:sp>
      <p:sp>
        <p:nvSpPr>
          <p:cNvPr id="26" name="矩形 25"/>
          <p:cNvSpPr/>
          <p:nvPr/>
        </p:nvSpPr>
        <p:spPr>
          <a:xfrm>
            <a:off x="5522218" y="4209916"/>
            <a:ext cx="2592472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24">
              <a:lnSpc>
                <a:spcPct val="130000"/>
              </a:lnSpc>
            </a:pPr>
            <a:r>
              <a:rPr lang="en-US" altLang="zh-CN" sz="1333" dirty="0" smtClean="0">
                <a:latin typeface="Century Gothic"/>
                <a:ea typeface="微软雅黑"/>
              </a:rPr>
              <a:t>KNN is </a:t>
            </a:r>
            <a:r>
              <a:rPr lang="en-US" altLang="zh-CN" sz="1333" dirty="0">
                <a:latin typeface="Century Gothic"/>
                <a:ea typeface="微软雅黑"/>
              </a:rPr>
              <a:t>a lazy learning method, it may take much time to recognize image if the dataset is very large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14632" y="4160778"/>
            <a:ext cx="652744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199" b="1" dirty="0"/>
              <a:t>3</a:t>
            </a:r>
            <a:endParaRPr lang="zh-CN" altLang="en-US" sz="7199" b="1" dirty="0"/>
          </a:p>
        </p:txBody>
      </p:sp>
      <p:sp>
        <p:nvSpPr>
          <p:cNvPr id="30" name="矩形 29"/>
          <p:cNvSpPr/>
          <p:nvPr/>
        </p:nvSpPr>
        <p:spPr>
          <a:xfrm>
            <a:off x="8873546" y="4209915"/>
            <a:ext cx="2666324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24">
              <a:lnSpc>
                <a:spcPct val="130000"/>
              </a:lnSpc>
            </a:pPr>
            <a:r>
              <a:rPr lang="en-US" altLang="zh-CN" sz="1333" dirty="0" smtClean="0">
                <a:latin typeface="Century Gothic"/>
                <a:ea typeface="微软雅黑"/>
              </a:rPr>
              <a:t>SVM need </a:t>
            </a:r>
            <a:r>
              <a:rPr lang="en-US" altLang="zh-CN" sz="1333" dirty="0">
                <a:latin typeface="Century Gothic"/>
                <a:ea typeface="微软雅黑"/>
              </a:rPr>
              <a:t>to spend some time in training </a:t>
            </a:r>
            <a:r>
              <a:rPr lang="en-US" altLang="zh-CN" sz="1333" dirty="0" smtClean="0">
                <a:latin typeface="Century Gothic"/>
                <a:ea typeface="微软雅黑"/>
              </a:rPr>
              <a:t>model and </a:t>
            </a:r>
            <a:r>
              <a:rPr lang="en-US" altLang="zh-CN" sz="1333" dirty="0">
                <a:latin typeface="Century Gothic"/>
                <a:ea typeface="微软雅黑"/>
              </a:rPr>
              <a:t>is better when dealing with samples in high dimension,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42736" y="4168751"/>
            <a:ext cx="652744" cy="1200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199" b="1" dirty="0"/>
              <a:t>4</a:t>
            </a:r>
            <a:endParaRPr lang="zh-CN" altLang="en-US" sz="7199" b="1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9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679257" y="159381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altLang="zh-CN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6000" y="2137349"/>
            <a:ext cx="3670811" cy="584775"/>
            <a:chOff x="1953718" y="3328699"/>
            <a:chExt cx="2664295" cy="424433"/>
          </a:xfrm>
        </p:grpSpPr>
        <p:sp>
          <p:nvSpPr>
            <p:cNvPr id="35" name="矩形: 圆角 31"/>
            <p:cNvSpPr/>
            <p:nvPr/>
          </p:nvSpPr>
          <p:spPr>
            <a:xfrm>
              <a:off x="1953718" y="3356992"/>
              <a:ext cx="2664295" cy="3678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416638" y="3328699"/>
              <a:ext cx="1738455" cy="424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Conclusion</a:t>
              </a:r>
              <a:endPara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92" name="组合 3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064031" y="1769575"/>
            <a:ext cx="6207125" cy="742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25518" r="61664" b="38731"/>
          <a:stretch/>
        </p:blipFill>
        <p:spPr>
          <a:xfrm>
            <a:off x="-1173018" y="2078182"/>
            <a:ext cx="4435171" cy="2881745"/>
          </a:xfrm>
          <a:custGeom>
            <a:avLst/>
            <a:gdLst>
              <a:gd name="connsiteX0" fmla="*/ 0 w 2177165"/>
              <a:gd name="connsiteY0" fmla="*/ 0 h 3960440"/>
              <a:gd name="connsiteX1" fmla="*/ 2177165 w 2177165"/>
              <a:gd name="connsiteY1" fmla="*/ 0 h 3960440"/>
              <a:gd name="connsiteX2" fmla="*/ 2177165 w 2177165"/>
              <a:gd name="connsiteY2" fmla="*/ 3960440 h 3960440"/>
              <a:gd name="connsiteX3" fmla="*/ 0 w 2177165"/>
              <a:gd name="connsiteY3" fmla="*/ 3960440 h 3960440"/>
              <a:gd name="connsiteX4" fmla="*/ 0 w 2177165"/>
              <a:gd name="connsiteY4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65" h="3960440">
                <a:moveTo>
                  <a:pt x="0" y="0"/>
                </a:moveTo>
                <a:lnTo>
                  <a:pt x="2177165" y="0"/>
                </a:lnTo>
                <a:lnTo>
                  <a:pt x="2177165" y="3960440"/>
                </a:lnTo>
                <a:lnTo>
                  <a:pt x="0" y="396044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3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60963" y="3476163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19" y="2364374"/>
            <a:ext cx="832757" cy="832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8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638259" y="2108085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386231" y="2468125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" name="TextBox 59"/>
          <p:cNvSpPr txBox="1">
            <a:spLocks noChangeArrowheads="1"/>
          </p:cNvSpPr>
          <p:nvPr/>
        </p:nvSpPr>
        <p:spPr bwMode="auto">
          <a:xfrm flipH="1">
            <a:off x="1415016" y="3059243"/>
            <a:ext cx="1663403" cy="76174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endParaRPr lang="en-US" altLang="zh-CN" sz="2700" b="1" kern="0" dirty="0" smtClean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  <a:p>
            <a:pPr algn="ctr"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65" y="2893801"/>
            <a:ext cx="563591" cy="56359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371703" y="2247349"/>
            <a:ext cx="4957836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cs typeface="Times New Roman" panose="02020603050405020304" pitchFamily="18" charset="0"/>
              </a:rPr>
              <a:t>01 / Problem &amp; Motivation</a:t>
            </a:r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itchFamily="2" charset="-122"/>
              <a:ea typeface="方正兰亭超细黑简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71703" y="2823493"/>
            <a:ext cx="6305006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cs typeface="Times New Roman" panose="02020603050405020304" pitchFamily="18" charset="0"/>
              </a:rPr>
              <a:t>02 / Dataset &amp; Data pretreatment</a:t>
            </a:r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itchFamily="2" charset="-122"/>
              <a:ea typeface="方正兰亭超细黑简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71703" y="3399637"/>
            <a:ext cx="4581331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cs typeface="Times New Roman" panose="02020603050405020304" pitchFamily="18" charset="0"/>
              </a:rPr>
              <a:t>03 / Algorithms</a:t>
            </a:r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itchFamily="2" charset="-122"/>
              <a:ea typeface="方正兰亭超细黑简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1702" y="3975781"/>
            <a:ext cx="5399315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itchFamily="2" charset="-122"/>
                <a:ea typeface="方正兰亭超细黑简体" pitchFamily="2" charset="-122"/>
                <a:cs typeface="Times New Roman" panose="02020603050405020304" pitchFamily="18" charset="0"/>
              </a:rPr>
              <a:t>04 / Conclusion &amp; Questions</a:t>
            </a:r>
            <a:endParaRPr lang="zh-CN" altLang="zh-CN" sz="28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itchFamily="2" charset="-122"/>
              <a:ea typeface="方正兰亭超细黑简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PA_半闭框 7"/>
          <p:cNvSpPr/>
          <p:nvPr>
            <p:custDataLst>
              <p:tags r:id="rId1"/>
            </p:custDataLst>
          </p:nvPr>
        </p:nvSpPr>
        <p:spPr>
          <a:xfrm flipH="1">
            <a:off x="8072846" y="1785224"/>
            <a:ext cx="3085934" cy="1137869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5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6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8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1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/>
      <p:bldP spid="5" grpId="1"/>
      <p:bldP spid="5" grpId="2"/>
      <p:bldP spid="19" grpId="0"/>
      <p:bldP spid="20" grpId="0"/>
      <p:bldP spid="21" grpId="0"/>
      <p:bldP spid="22" grpId="0"/>
      <p:bldP spid="23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44599" r="878" b="10790"/>
          <a:stretch/>
        </p:blipFill>
        <p:spPr>
          <a:xfrm flipH="1">
            <a:off x="0" y="-1"/>
            <a:ext cx="12192000" cy="35776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0022" y="2643933"/>
            <a:ext cx="3769794" cy="3672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15880" y="4346520"/>
            <a:ext cx="6408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 recognition has become a popular topic of research recently due to increases in demand for security as well as the rapid development of mobile devices.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6516" y="3643666"/>
            <a:ext cx="26311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Problem 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altLang="zh-CN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Motivation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2711624" y="4967105"/>
            <a:ext cx="11867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15880" y="5355482"/>
            <a:ext cx="640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 smtClean="0">
                <a:solidFill>
                  <a:srgbClr val="1B22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this project, we will propos a facial recognition system that can distinguish a unique face among a collection of faces.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5401" y="5197303"/>
            <a:ext cx="3382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1B2229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The reason why we chose face recognition as our project</a:t>
            </a:r>
            <a:endParaRPr lang="zh-CN" altLang="en-US" sz="1400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8" b="21136"/>
          <a:stretch/>
        </p:blipFill>
        <p:spPr>
          <a:xfrm>
            <a:off x="0" y="0"/>
            <a:ext cx="17113224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334" y="4042194"/>
            <a:ext cx="12200334" cy="281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744072" y="789665"/>
            <a:ext cx="2960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Dataset</a:t>
            </a:r>
          </a:p>
          <a:p>
            <a:pPr algn="ctr"/>
            <a:r>
              <a:rPr lang="en-US" altLang="zh-CN" sz="4800" dirty="0" smtClean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&amp;</a:t>
            </a:r>
          </a:p>
          <a:p>
            <a:pPr algn="ctr"/>
            <a:r>
              <a:rPr lang="en-US" altLang="zh-CN" sz="4800" dirty="0" smtClean="0">
                <a:solidFill>
                  <a:srgbClr val="1B22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Treatment</a:t>
            </a:r>
            <a:endParaRPr lang="en-US" altLang="zh-CN" sz="4800" dirty="0">
              <a:solidFill>
                <a:srgbClr val="1B22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4072" y="413049"/>
            <a:ext cx="2994732" cy="28803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文本框 35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组合 29"/>
          <p:cNvGrpSpPr>
            <a:grpSpLocks/>
          </p:cNvGrpSpPr>
          <p:nvPr/>
        </p:nvGrpSpPr>
        <p:grpSpPr bwMode="auto">
          <a:xfrm>
            <a:off x="810983" y="5173787"/>
            <a:ext cx="550833" cy="55262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45" name="组合 41"/>
          <p:cNvGrpSpPr>
            <a:grpSpLocks/>
          </p:cNvGrpSpPr>
          <p:nvPr/>
        </p:nvGrpSpPr>
        <p:grpSpPr bwMode="auto">
          <a:xfrm>
            <a:off x="7300996" y="5169817"/>
            <a:ext cx="552419" cy="552620"/>
            <a:chOff x="2307521" y="2283162"/>
            <a:chExt cx="551398" cy="551398"/>
          </a:xfrm>
        </p:grpSpPr>
        <p:sp>
          <p:nvSpPr>
            <p:cNvPr id="46" name="矩形 4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7" name="五角星 4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1662188" y="5169817"/>
            <a:ext cx="23656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AT&amp;T Faces:</a:t>
            </a:r>
          </a:p>
          <a:p>
            <a:pPr algn="ctr"/>
            <a:r>
              <a:rPr lang="en-US" altLang="zh-CN" sz="20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need to modify</a:t>
            </a:r>
            <a:endParaRPr lang="zh-CN" altLang="en-US" sz="20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56612" y="5015928"/>
            <a:ext cx="30045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CACD Faces:</a:t>
            </a:r>
          </a:p>
          <a:p>
            <a:pPr algn="ctr"/>
            <a:r>
              <a:rPr lang="en-US" altLang="zh-CN" sz="20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Modified with </a:t>
            </a:r>
          </a:p>
          <a:p>
            <a:pPr algn="ctr"/>
            <a:r>
              <a:rPr lang="en-US" altLang="zh-CN" sz="20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Viola-Jones Algorithms</a:t>
            </a:r>
            <a:endParaRPr lang="zh-CN" altLang="en-US" sz="20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89442" y="4790598"/>
            <a:ext cx="0" cy="139379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7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25 0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89" y="4676776"/>
            <a:ext cx="1917990" cy="1917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89" y="2635538"/>
            <a:ext cx="1917990" cy="1917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6" r="37006"/>
          <a:stretch>
            <a:fillRect/>
          </a:stretch>
        </p:blipFill>
        <p:spPr>
          <a:xfrm>
            <a:off x="8953193" y="0"/>
            <a:ext cx="960608" cy="6858000"/>
          </a:xfrm>
          <a:custGeom>
            <a:avLst/>
            <a:gdLst>
              <a:gd name="connsiteX0" fmla="*/ 1335033 w 1724913"/>
              <a:gd name="connsiteY0" fmla="*/ 0 h 6858000"/>
              <a:gd name="connsiteX1" fmla="*/ 1724913 w 1724913"/>
              <a:gd name="connsiteY1" fmla="*/ 0 h 6858000"/>
              <a:gd name="connsiteX2" fmla="*/ 389880 w 1724913"/>
              <a:gd name="connsiteY2" fmla="*/ 6858000 h 6858000"/>
              <a:gd name="connsiteX3" fmla="*/ 0 w 17249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913" h="6858000">
                <a:moveTo>
                  <a:pt x="1335033" y="0"/>
                </a:moveTo>
                <a:lnTo>
                  <a:pt x="1724913" y="0"/>
                </a:lnTo>
                <a:lnTo>
                  <a:pt x="3898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3" t="17685"/>
          <a:stretch>
            <a:fillRect/>
          </a:stretch>
        </p:blipFill>
        <p:spPr>
          <a:xfrm>
            <a:off x="11602170" y="1246909"/>
            <a:ext cx="589829" cy="5611090"/>
          </a:xfrm>
          <a:custGeom>
            <a:avLst/>
            <a:gdLst>
              <a:gd name="connsiteX0" fmla="*/ 1059124 w 1059124"/>
              <a:gd name="connsiteY0" fmla="*/ 0 h 5645186"/>
              <a:gd name="connsiteX1" fmla="*/ 1059124 w 1059124"/>
              <a:gd name="connsiteY1" fmla="*/ 5645186 h 5645186"/>
              <a:gd name="connsiteX2" fmla="*/ 0 w 1059124"/>
              <a:gd name="connsiteY2" fmla="*/ 5645186 h 56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124" h="5645186">
                <a:moveTo>
                  <a:pt x="1059124" y="0"/>
                </a:moveTo>
                <a:lnTo>
                  <a:pt x="1059124" y="5645186"/>
                </a:lnTo>
                <a:lnTo>
                  <a:pt x="0" y="5645186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1" r="3421"/>
          <a:stretch>
            <a:fillRect/>
          </a:stretch>
        </p:blipFill>
        <p:spPr>
          <a:xfrm>
            <a:off x="9351978" y="0"/>
            <a:ext cx="2840022" cy="6858000"/>
          </a:xfrm>
          <a:custGeom>
            <a:avLst/>
            <a:gdLst>
              <a:gd name="connsiteX0" fmla="*/ 1272576 w 5099678"/>
              <a:gd name="connsiteY0" fmla="*/ 0 h 6858000"/>
              <a:gd name="connsiteX1" fmla="*/ 5099678 w 5099678"/>
              <a:gd name="connsiteY1" fmla="*/ 0 h 6858000"/>
              <a:gd name="connsiteX2" fmla="*/ 3827102 w 5099678"/>
              <a:gd name="connsiteY2" fmla="*/ 6858000 h 6858000"/>
              <a:gd name="connsiteX3" fmla="*/ 0 w 509967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78" h="6858000">
                <a:moveTo>
                  <a:pt x="1272576" y="0"/>
                </a:moveTo>
                <a:lnTo>
                  <a:pt x="5099678" y="0"/>
                </a:lnTo>
                <a:lnTo>
                  <a:pt x="3827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3" name="直接箭头连接符 12"/>
          <p:cNvCxnSpPr/>
          <p:nvPr/>
        </p:nvCxnSpPr>
        <p:spPr>
          <a:xfrm>
            <a:off x="4516582" y="1496291"/>
            <a:ext cx="124690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516582" y="3634509"/>
            <a:ext cx="124690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516582" y="5689600"/>
            <a:ext cx="124690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29" y="3018270"/>
            <a:ext cx="1152525" cy="11525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89" y="469322"/>
            <a:ext cx="1920298" cy="19202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479" y="862733"/>
            <a:ext cx="1133475" cy="11334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92" y="4940446"/>
            <a:ext cx="1390650" cy="13906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651803" y="928474"/>
            <a:ext cx="87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V&amp;J</a:t>
            </a:r>
            <a:endParaRPr lang="zh-CN" altLang="en-US" sz="2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651803" y="3028162"/>
            <a:ext cx="87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V&amp;J</a:t>
            </a:r>
            <a:endParaRPr lang="zh-CN" altLang="en-US" sz="2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651803" y="5083252"/>
            <a:ext cx="87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V&amp;J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57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8099" y="1783658"/>
            <a:ext cx="4226377" cy="5007349"/>
            <a:chOff x="-36513" y="2046508"/>
            <a:chExt cx="4007452" cy="4747969"/>
          </a:xfrm>
        </p:grpSpPr>
        <p:sp>
          <p:nvSpPr>
            <p:cNvPr id="3" name="Line 29"/>
            <p:cNvSpPr>
              <a:spLocks noChangeShapeType="1"/>
            </p:cNvSpPr>
            <p:nvPr/>
          </p:nvSpPr>
          <p:spPr bwMode="gray">
            <a:xfrm flipH="1">
              <a:off x="2814" y="6365566"/>
              <a:ext cx="3036678" cy="246217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4" name="Line 30"/>
            <p:cNvSpPr>
              <a:spLocks noChangeShapeType="1"/>
            </p:cNvSpPr>
            <p:nvPr/>
          </p:nvSpPr>
          <p:spPr bwMode="gray">
            <a:xfrm flipH="1">
              <a:off x="2814" y="3739251"/>
              <a:ext cx="656579" cy="287253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5" name="Line 34"/>
            <p:cNvSpPr>
              <a:spLocks noChangeShapeType="1"/>
            </p:cNvSpPr>
            <p:nvPr/>
          </p:nvSpPr>
          <p:spPr bwMode="gray">
            <a:xfrm flipH="1">
              <a:off x="2814" y="3511842"/>
              <a:ext cx="1793624" cy="3099940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6" name="Line 35"/>
            <p:cNvSpPr>
              <a:spLocks noChangeShapeType="1"/>
            </p:cNvSpPr>
            <p:nvPr/>
          </p:nvSpPr>
          <p:spPr bwMode="gray">
            <a:xfrm flipH="1">
              <a:off x="2814" y="5375568"/>
              <a:ext cx="3118750" cy="1236215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7" name="Line 36"/>
            <p:cNvSpPr>
              <a:spLocks noChangeShapeType="1"/>
            </p:cNvSpPr>
            <p:nvPr/>
          </p:nvSpPr>
          <p:spPr bwMode="gray">
            <a:xfrm flipH="1">
              <a:off x="2814" y="2046508"/>
              <a:ext cx="1944090" cy="4565274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8" name="Line 37"/>
            <p:cNvSpPr>
              <a:spLocks noChangeShapeType="1"/>
            </p:cNvSpPr>
            <p:nvPr/>
          </p:nvSpPr>
          <p:spPr bwMode="gray">
            <a:xfrm flipH="1">
              <a:off x="2814" y="3316921"/>
              <a:ext cx="2487819" cy="3294862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9" name="Line 38"/>
            <p:cNvSpPr>
              <a:spLocks noChangeShapeType="1"/>
            </p:cNvSpPr>
            <p:nvPr/>
          </p:nvSpPr>
          <p:spPr bwMode="gray">
            <a:xfrm flipH="1">
              <a:off x="2814" y="4681373"/>
              <a:ext cx="3065745" cy="193041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0" name="Line 39"/>
            <p:cNvSpPr>
              <a:spLocks noChangeShapeType="1"/>
            </p:cNvSpPr>
            <p:nvPr/>
          </p:nvSpPr>
          <p:spPr bwMode="gray">
            <a:xfrm flipH="1">
              <a:off x="2814" y="5828904"/>
              <a:ext cx="3968125" cy="782880"/>
            </a:xfrm>
            <a:prstGeom prst="line">
              <a:avLst/>
            </a:prstGeom>
            <a:noFill/>
            <a:ln w="19050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1" name="Line 42"/>
            <p:cNvSpPr>
              <a:spLocks noChangeShapeType="1"/>
            </p:cNvSpPr>
            <p:nvPr/>
          </p:nvSpPr>
          <p:spPr bwMode="gray">
            <a:xfrm flipH="1">
              <a:off x="-36513" y="4250234"/>
              <a:ext cx="2708447" cy="2544243"/>
            </a:xfrm>
            <a:prstGeom prst="line">
              <a:avLst/>
            </a:prstGeom>
            <a:noFill/>
            <a:ln w="9525">
              <a:solidFill>
                <a:srgbClr val="2B2939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</p:grpSp>
      <p:sp>
        <p:nvSpPr>
          <p:cNvPr id="12" name="AutoShape 31"/>
          <p:cNvSpPr>
            <a:spLocks noChangeArrowheads="1"/>
          </p:cNvSpPr>
          <p:nvPr/>
        </p:nvSpPr>
        <p:spPr bwMode="gray">
          <a:xfrm>
            <a:off x="1874985" y="3092817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13" name="AutoShape 32"/>
          <p:cNvSpPr>
            <a:spLocks noChangeArrowheads="1"/>
          </p:cNvSpPr>
          <p:nvPr/>
        </p:nvSpPr>
        <p:spPr bwMode="gray">
          <a:xfrm>
            <a:off x="2753166" y="3915097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14" name="AutoShape 33"/>
          <p:cNvSpPr>
            <a:spLocks noChangeArrowheads="1"/>
          </p:cNvSpPr>
          <p:nvPr/>
        </p:nvSpPr>
        <p:spPr bwMode="gray">
          <a:xfrm>
            <a:off x="3286928" y="5123274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16830" y="4425107"/>
            <a:ext cx="2479621" cy="2432893"/>
            <a:chOff x="2617" y="4551130"/>
            <a:chExt cx="2351177" cy="2306870"/>
          </a:xfrm>
          <a:solidFill>
            <a:srgbClr val="0170C1"/>
          </a:solidFill>
        </p:grpSpPr>
        <p:sp>
          <p:nvSpPr>
            <p:cNvPr id="16" name="Arc 43"/>
            <p:cNvSpPr>
              <a:spLocks/>
            </p:cNvSpPr>
            <p:nvPr/>
          </p:nvSpPr>
          <p:spPr bwMode="gray">
            <a:xfrm>
              <a:off x="2617" y="4551130"/>
              <a:ext cx="2351177" cy="23068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 dirty="0">
                <a:solidFill>
                  <a:sysClr val="windowText" lastClr="000000"/>
                </a:solidFill>
                <a:latin typeface="+mn-lt"/>
                <a:ea typeface="微软雅黑" pitchFamily="34" charset="-122"/>
              </a:endParaRPr>
            </a:p>
          </p:txBody>
        </p:sp>
        <p:sp>
          <p:nvSpPr>
            <p:cNvPr id="17" name="Text Box 45"/>
            <p:cNvSpPr txBox="1">
              <a:spLocks noChangeArrowheads="1"/>
            </p:cNvSpPr>
            <p:nvPr/>
          </p:nvSpPr>
          <p:spPr bwMode="gray">
            <a:xfrm>
              <a:off x="161908" y="5745122"/>
              <a:ext cx="1499451" cy="43775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Franklin Gothic Book" panose="020B0503020102020204" pitchFamily="34" charset="0"/>
                  <a:ea typeface="Segoe UI Emoji" panose="020B0502040204020203" pitchFamily="34" charset="0"/>
                </a:rPr>
                <a:t>Pre-Treat</a:t>
              </a:r>
              <a:endParaRPr lang="zh-CN" altLang="en-US" sz="2400" b="1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8" name="AutoShape 50"/>
          <p:cNvSpPr>
            <a:spLocks noChangeArrowheads="1"/>
          </p:cNvSpPr>
          <p:nvPr/>
        </p:nvSpPr>
        <p:spPr bwMode="gray">
          <a:xfrm>
            <a:off x="4168278" y="5322244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19" name="AutoShape 55"/>
          <p:cNvSpPr>
            <a:spLocks noChangeArrowheads="1"/>
          </p:cNvSpPr>
          <p:nvPr/>
        </p:nvSpPr>
        <p:spPr bwMode="gray">
          <a:xfrm>
            <a:off x="1863997" y="1096376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0" name="AutoShape 56"/>
          <p:cNvSpPr>
            <a:spLocks noChangeArrowheads="1"/>
          </p:cNvSpPr>
          <p:nvPr/>
        </p:nvSpPr>
        <p:spPr bwMode="gray">
          <a:xfrm>
            <a:off x="2461040" y="2557252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gray">
          <a:xfrm>
            <a:off x="3137259" y="4046735"/>
            <a:ext cx="746545" cy="74654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2" name="AutoShape 58"/>
          <p:cNvSpPr>
            <a:spLocks noChangeArrowheads="1"/>
          </p:cNvSpPr>
          <p:nvPr/>
        </p:nvSpPr>
        <p:spPr bwMode="gray">
          <a:xfrm>
            <a:off x="596481" y="3337663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3" name="AutoShape 59"/>
          <p:cNvSpPr>
            <a:spLocks noChangeArrowheads="1"/>
          </p:cNvSpPr>
          <p:nvPr/>
        </p:nvSpPr>
        <p:spPr bwMode="gray">
          <a:xfrm>
            <a:off x="3185459" y="6208831"/>
            <a:ext cx="259668" cy="25966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24" name="TextBox 170"/>
          <p:cNvSpPr txBox="1"/>
          <p:nvPr/>
        </p:nvSpPr>
        <p:spPr>
          <a:xfrm>
            <a:off x="2607103" y="716647"/>
            <a:ext cx="2430227" cy="4997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Detect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70"/>
          <p:cNvSpPr txBox="1"/>
          <p:nvPr/>
        </p:nvSpPr>
        <p:spPr>
          <a:xfrm>
            <a:off x="2986063" y="1550368"/>
            <a:ext cx="2430227" cy="49979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Gray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70"/>
          <p:cNvSpPr txBox="1"/>
          <p:nvPr/>
        </p:nvSpPr>
        <p:spPr>
          <a:xfrm>
            <a:off x="3416762" y="2486740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Crop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170"/>
          <p:cNvSpPr txBox="1"/>
          <p:nvPr/>
        </p:nvSpPr>
        <p:spPr>
          <a:xfrm>
            <a:off x="3976323" y="3474737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Clean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170"/>
          <p:cNvSpPr txBox="1"/>
          <p:nvPr/>
        </p:nvSpPr>
        <p:spPr>
          <a:xfrm>
            <a:off x="5054070" y="5408201"/>
            <a:ext cx="1224130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Scaled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4329206" y="4462734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PCA-Matrix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6321" r="8689" b="4540"/>
          <a:stretch/>
        </p:blipFill>
        <p:spPr>
          <a:xfrm>
            <a:off x="6278200" y="3205889"/>
            <a:ext cx="5631872" cy="3431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9" y="1113579"/>
            <a:ext cx="622300" cy="1677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88" y="530249"/>
            <a:ext cx="2152425" cy="2250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34" y="1058333"/>
            <a:ext cx="1722179" cy="17221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8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0"/>
                            </p:stCondLst>
                            <p:childTnLst>
                              <p:par>
                                <p:cTn id="4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300"/>
                            </p:stCondLst>
                            <p:childTnLst>
                              <p:par>
                                <p:cTn id="5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800"/>
                            </p:stCondLst>
                            <p:childTnLst>
                              <p:par>
                                <p:cTn id="5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800"/>
                            </p:stCondLst>
                            <p:childTnLst>
                              <p:par>
                                <p:cTn id="6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73084" r="50000" b="3496"/>
          <a:stretch>
            <a:fillRect/>
          </a:stretch>
        </p:blipFill>
        <p:spPr>
          <a:xfrm>
            <a:off x="2076550" y="2394140"/>
            <a:ext cx="2507282" cy="1707526"/>
          </a:xfrm>
          <a:custGeom>
            <a:avLst/>
            <a:gdLst>
              <a:gd name="connsiteX0" fmla="*/ 0 w 2507282"/>
              <a:gd name="connsiteY0" fmla="*/ 0 h 914400"/>
              <a:gd name="connsiteX1" fmla="*/ 2507282 w 2507282"/>
              <a:gd name="connsiteY1" fmla="*/ 0 h 914400"/>
              <a:gd name="connsiteX2" fmla="*/ 1253641 w 2507282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7282" h="914400">
                <a:moveTo>
                  <a:pt x="0" y="0"/>
                </a:moveTo>
                <a:lnTo>
                  <a:pt x="2507282" y="0"/>
                </a:lnTo>
                <a:lnTo>
                  <a:pt x="1253641" y="9144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8060" r="26845" b="68521"/>
          <a:stretch>
            <a:fillRect/>
          </a:stretch>
        </p:blipFill>
        <p:spPr>
          <a:xfrm>
            <a:off x="4871864" y="2087498"/>
            <a:ext cx="2952328" cy="2014167"/>
          </a:xfrm>
          <a:custGeom>
            <a:avLst/>
            <a:gdLst>
              <a:gd name="connsiteX0" fmla="*/ 0 w 2952328"/>
              <a:gd name="connsiteY0" fmla="*/ 0 h 914400"/>
              <a:gd name="connsiteX1" fmla="*/ 2952328 w 2952328"/>
              <a:gd name="connsiteY1" fmla="*/ 0 h 914400"/>
              <a:gd name="connsiteX2" fmla="*/ 1476164 w 295232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328" h="914400">
                <a:moveTo>
                  <a:pt x="0" y="0"/>
                </a:moveTo>
                <a:lnTo>
                  <a:pt x="2952328" y="0"/>
                </a:lnTo>
                <a:lnTo>
                  <a:pt x="1476164" y="91440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 t="5714" r="4273" b="66680"/>
          <a:stretch>
            <a:fillRect/>
          </a:stretch>
        </p:blipFill>
        <p:spPr>
          <a:xfrm>
            <a:off x="8112224" y="2394139"/>
            <a:ext cx="2520280" cy="1707525"/>
          </a:xfrm>
          <a:custGeom>
            <a:avLst/>
            <a:gdLst>
              <a:gd name="connsiteX0" fmla="*/ 0 w 2520280"/>
              <a:gd name="connsiteY0" fmla="*/ 0 h 914400"/>
              <a:gd name="connsiteX1" fmla="*/ 2520280 w 2520280"/>
              <a:gd name="connsiteY1" fmla="*/ 0 h 914400"/>
              <a:gd name="connsiteX2" fmla="*/ 1260140 w 252028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280" h="914400">
                <a:moveTo>
                  <a:pt x="0" y="0"/>
                </a:moveTo>
                <a:lnTo>
                  <a:pt x="2520280" y="0"/>
                </a:lnTo>
                <a:lnTo>
                  <a:pt x="1260140" y="9144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2063552" y="239414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71864" y="2079363"/>
            <a:ext cx="2952328" cy="43019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112224" y="2394140"/>
            <a:ext cx="2520280" cy="372380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279576" y="4627191"/>
            <a:ext cx="21124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  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K-Nearest Neighbor algorithm that is used for classification.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24086" y="4548283"/>
            <a:ext cx="2296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 class of deep, feed-forward artificial neural networks that has successfully been applied to analyzing visual imagery.</a:t>
            </a:r>
            <a:endParaRPr lang="zh-CN" altLang="en-US" sz="1600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159896" y="4627191"/>
            <a:ext cx="2376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supervised learning models with associated learning algorithms that analyze data used for classification and regression analysis.</a:t>
            </a:r>
            <a:endParaRPr lang="zh-CN" altLang="en-US" sz="1600" dirty="0"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74077" y="4219330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KNN</a:t>
            </a:r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>
          <a:xfrm>
            <a:off x="6003222" y="4219330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SVM</a:t>
            </a:r>
            <a:endParaRPr lang="zh-CN" altLang="en-US" b="1" dirty="0"/>
          </a:p>
        </p:txBody>
      </p:sp>
      <p:sp>
        <p:nvSpPr>
          <p:cNvPr id="54" name="矩形 53"/>
          <p:cNvSpPr/>
          <p:nvPr/>
        </p:nvSpPr>
        <p:spPr>
          <a:xfrm>
            <a:off x="9025153" y="4230344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CNN</a:t>
            </a:r>
            <a:endParaRPr lang="zh-CN" altLang="en-US" b="1" dirty="0"/>
          </a:p>
        </p:txBody>
      </p:sp>
      <p:sp>
        <p:nvSpPr>
          <p:cNvPr id="55" name="矩形 54"/>
          <p:cNvSpPr/>
          <p:nvPr/>
        </p:nvSpPr>
        <p:spPr>
          <a:xfrm>
            <a:off x="5009003" y="717564"/>
            <a:ext cx="2173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Algorithms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0125" y="1994203"/>
            <a:ext cx="3656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KNN Algorithm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125" y="3018525"/>
            <a:ext cx="5639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 Nearest Neighbor algorithm is a very basic common approach for implementing the recommendation system.</a:t>
            </a: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k Nearest Neighbors, we try to find the most similar k number of users as nearest neighbors to a given user, and predict ratings of the user for a given movie according to the information of the selected neighbors.</a:t>
            </a:r>
          </a:p>
          <a:p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= </a:t>
            </a:r>
            <a:r>
              <a:rPr lang="en-US" altLang="zh-CN" sz="16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knnclassify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(Testing, Training, class, k, distance, rule)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7929"/>
          <a:stretch/>
        </p:blipFill>
        <p:spPr>
          <a:xfrm>
            <a:off x="6303818" y="1856509"/>
            <a:ext cx="5306291" cy="34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2003" y="1114895"/>
            <a:ext cx="11552149" cy="533407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1690351"/>
            <a:ext cx="7783006" cy="4377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0679" y="2661572"/>
            <a:ext cx="264088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SVM</a:t>
            </a:r>
          </a:p>
          <a:p>
            <a:pPr algn="ctr"/>
            <a:endParaRPr kumimoji="1" lang="en-US" altLang="zh-CN" dirty="0" smtClean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altLang="zh-CN" dirty="0" err="1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Kernal</a:t>
            </a:r>
            <a:r>
              <a:rPr lang="en-US" altLang="zh-CN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 function : RBF</a:t>
            </a:r>
          </a:p>
          <a:p>
            <a:pPr algn="ctr"/>
            <a:r>
              <a:rPr lang="en-US" altLang="zh-CN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Parameters : </a:t>
            </a:r>
            <a:r>
              <a:rPr kumimoji="1" lang="en-US" altLang="zh-CN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Gamma</a:t>
            </a:r>
            <a:r>
              <a:rPr kumimoji="1" lang="en-US" altLang="zh-CN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kumimoji="1" lang="en-US" altLang="zh-CN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</a:p>
          <a:p>
            <a:pPr algn="ctr"/>
            <a:endParaRPr kumimoji="1" lang="en-US" altLang="zh-CN" dirty="0">
              <a:solidFill>
                <a:srgbClr val="7030A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kumimoji="1" lang="en-US" altLang="zh-CN" dirty="0" smtClean="0">
                <a:solidFill>
                  <a:srgbClr val="7030A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More </a:t>
            </a:r>
            <a:r>
              <a:rPr kumimoji="1" lang="en-US" altLang="zh-CN" dirty="0">
                <a:solidFill>
                  <a:srgbClr val="7030A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features means more noise, especially in the ORL dataset</a:t>
            </a:r>
            <a:endParaRPr kumimoji="1" lang="en-US" altLang="zh-CN" dirty="0" smtClean="0">
              <a:solidFill>
                <a:srgbClr val="7030A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kumimoji="1" lang="en-US" altLang="zh-CN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endParaRPr lang="en-US" altLang="zh-CN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3" y="191565"/>
            <a:ext cx="832757" cy="83275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95400" y="100992"/>
            <a:ext cx="167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altLang="zh-CN" sz="2000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endParaRPr lang="zh-CN" altLang="en-US" sz="4400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4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386</Words>
  <Application>Microsoft Macintosh PowerPoint</Application>
  <PresentationFormat>宽屏</PresentationFormat>
  <Paragraphs>78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Calibri</vt:lpstr>
      <vt:lpstr>Calibri Light</vt:lpstr>
      <vt:lpstr>Century Gothic</vt:lpstr>
      <vt:lpstr>Franklin Gothic Book</vt:lpstr>
      <vt:lpstr>Segoe UI</vt:lpstr>
      <vt:lpstr>Segoe UI Emoji</vt:lpstr>
      <vt:lpstr>Segoe UI Symbol</vt:lpstr>
      <vt:lpstr>Times New Roman</vt:lpstr>
      <vt:lpstr>Wingdings</vt:lpstr>
      <vt:lpstr>方正兰亭超细黑简体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SSJ</dc:creator>
  <cp:lastModifiedBy>lu zhang</cp:lastModifiedBy>
  <cp:revision>25</cp:revision>
  <dcterms:created xsi:type="dcterms:W3CDTF">2017-11-29T03:51:58Z</dcterms:created>
  <dcterms:modified xsi:type="dcterms:W3CDTF">2017-11-30T00:44:42Z</dcterms:modified>
</cp:coreProperties>
</file>